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3" r:id="rId4"/>
    <p:sldId id="264" r:id="rId5"/>
    <p:sldId id="262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6" d="100"/>
          <a:sy n="56" d="100"/>
        </p:scale>
        <p:origin x="-86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flasherdot.org/4_SE.htm" TargetMode="External"/><Relationship Id="rId5" Type="http://schemas.openxmlformats.org/officeDocument/2006/relationships/image" Target="../media/image4.gif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ovéPole 1"/>
          <p:cNvSpPr txBox="1">
            <a:spLocks noChangeArrowheads="1"/>
          </p:cNvSpPr>
          <p:nvPr/>
        </p:nvSpPr>
        <p:spPr bwMode="auto">
          <a:xfrm>
            <a:off x="500034" y="887442"/>
            <a:ext cx="81438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k-SK" sz="2800" b="1" dirty="0">
                <a:solidFill>
                  <a:srgbClr val="C00000"/>
                </a:solidFill>
                <a:latin typeface="Comic Sans MS" pitchFamily="66" charset="0"/>
              </a:rPr>
              <a:t>Návod – ako </a:t>
            </a:r>
            <a:r>
              <a:rPr lang="sk-SK" sz="2800" b="1" dirty="0" smtClean="0">
                <a:solidFill>
                  <a:srgbClr val="C00000"/>
                </a:solidFill>
                <a:latin typeface="Comic Sans MS" pitchFamily="66" charset="0"/>
              </a:rPr>
              <a:t>pridať zvuk </a:t>
            </a:r>
          </a:p>
          <a:p>
            <a:pPr algn="ctr"/>
            <a:r>
              <a:rPr lang="sk-SK" sz="2800" b="1" dirty="0" smtClean="0">
                <a:solidFill>
                  <a:srgbClr val="C00000"/>
                </a:solidFill>
                <a:latin typeface="Comic Sans MS" pitchFamily="66" charset="0"/>
              </a:rPr>
              <a:t>k objektom cez tlačidlo akcie v PP </a:t>
            </a:r>
            <a:r>
              <a:rPr lang="sk-SK" sz="2800" b="1" dirty="0" smtClean="0">
                <a:solidFill>
                  <a:srgbClr val="C00000"/>
                </a:solidFill>
                <a:latin typeface="Comic Sans MS" pitchFamily="66" charset="0"/>
              </a:rPr>
              <a:t>2007</a:t>
            </a:r>
            <a:endParaRPr lang="sk-SK" sz="2800" b="1" dirty="0">
              <a:solidFill>
                <a:srgbClr val="C00000"/>
              </a:solidFill>
              <a:latin typeface="Comic Sans MS" pitchFamily="66" charset="0"/>
            </a:endParaRPr>
          </a:p>
          <a:p>
            <a:pPr algn="ctr"/>
            <a:endParaRPr lang="sk-SK" sz="2800" dirty="0">
              <a:latin typeface="Comic Sans MS" pitchFamily="66" charset="0"/>
            </a:endParaRPr>
          </a:p>
          <a:p>
            <a:pPr algn="ctr"/>
            <a:r>
              <a:rPr lang="sk-SK" sz="2800" dirty="0">
                <a:latin typeface="Comic Sans MS" pitchFamily="66" charset="0"/>
              </a:rPr>
              <a:t>...pri práci </a:t>
            </a:r>
            <a:r>
              <a:rPr lang="sk-SK" sz="2800" dirty="0" smtClean="0">
                <a:latin typeface="Comic Sans MS" pitchFamily="66" charset="0"/>
              </a:rPr>
              <a:t>s i – </a:t>
            </a:r>
            <a:r>
              <a:rPr lang="sk-SK" sz="2800" dirty="0" smtClean="0">
                <a:latin typeface="Comic Sans MS" pitchFamily="66" charset="0"/>
              </a:rPr>
              <a:t>cvičeniami mám skúsenosť </a:t>
            </a:r>
          </a:p>
          <a:p>
            <a:pPr algn="ctr"/>
            <a:r>
              <a:rPr lang="sk-SK" sz="2800" dirty="0" smtClean="0">
                <a:latin typeface="Comic Sans MS" pitchFamily="66" charset="0"/>
              </a:rPr>
              <a:t>s tým, že pre deti je zaujímavé ak </a:t>
            </a:r>
            <a:r>
              <a:rPr lang="sk-SK" sz="2800" dirty="0" smtClean="0">
                <a:latin typeface="Comic Sans MS" pitchFamily="66" charset="0"/>
              </a:rPr>
              <a:t>odpovede</a:t>
            </a:r>
            <a:r>
              <a:rPr lang="sk-SK" sz="2800" dirty="0" smtClean="0">
                <a:latin typeface="Comic Sans MS" pitchFamily="66" charset="0"/>
              </a:rPr>
              <a:t>, </a:t>
            </a:r>
            <a:endParaRPr lang="sk-SK" sz="2800" dirty="0" smtClean="0">
              <a:latin typeface="Comic Sans MS" pitchFamily="66" charset="0"/>
            </a:endParaRPr>
          </a:p>
          <a:p>
            <a:pPr algn="ctr"/>
            <a:r>
              <a:rPr lang="sk-SK" sz="2800" dirty="0" smtClean="0">
                <a:latin typeface="Comic Sans MS" pitchFamily="66" charset="0"/>
              </a:rPr>
              <a:t>či </a:t>
            </a:r>
            <a:r>
              <a:rPr lang="sk-SK" sz="2800" dirty="0" smtClean="0">
                <a:latin typeface="Comic Sans MS" pitchFamily="66" charset="0"/>
              </a:rPr>
              <a:t>už správne alebo nesprávne, </a:t>
            </a:r>
            <a:endParaRPr lang="sk-SK" sz="2800" dirty="0" smtClean="0">
              <a:latin typeface="Comic Sans MS" pitchFamily="66" charset="0"/>
            </a:endParaRPr>
          </a:p>
          <a:p>
            <a:pPr algn="ctr"/>
            <a:r>
              <a:rPr lang="sk-SK" sz="2800" dirty="0" smtClean="0">
                <a:latin typeface="Comic Sans MS" pitchFamily="66" charset="0"/>
              </a:rPr>
              <a:t>na ktoré kliknú, sprevádza zvuk. </a:t>
            </a:r>
          </a:p>
          <a:p>
            <a:pPr algn="ctr"/>
            <a:r>
              <a:rPr lang="sk-SK" sz="2800" dirty="0" smtClean="0">
                <a:latin typeface="Comic Sans MS" pitchFamily="66" charset="0"/>
              </a:rPr>
              <a:t>Ponúkam </a:t>
            </a:r>
            <a:r>
              <a:rPr lang="sk-SK" sz="2800" dirty="0">
                <a:latin typeface="Comic Sans MS" pitchFamily="66" charset="0"/>
              </a:rPr>
              <a:t>návod, ak sa niekomu zíde, budem rada.</a:t>
            </a:r>
          </a:p>
          <a:p>
            <a:pPr algn="ctr"/>
            <a:endParaRPr lang="sk-SK" sz="2800" dirty="0">
              <a:latin typeface="Comic Sans MS" pitchFamily="66" charset="0"/>
            </a:endParaRPr>
          </a:p>
          <a:p>
            <a:pPr algn="ctr"/>
            <a:r>
              <a:rPr lang="sk-SK" sz="2800" dirty="0">
                <a:latin typeface="Comic Sans MS" pitchFamily="66" charset="0"/>
              </a:rPr>
              <a:t>Vypracovala: Elena Maninová </a:t>
            </a:r>
          </a:p>
        </p:txBody>
      </p:sp>
      <p:sp>
        <p:nvSpPr>
          <p:cNvPr id="3" name="Šipka doprava 2">
            <a:hlinkClick r:id="" action="ppaction://hlinkshowjump?jump=nextslide"/>
          </p:cNvPr>
          <p:cNvSpPr/>
          <p:nvPr/>
        </p:nvSpPr>
        <p:spPr>
          <a:xfrm>
            <a:off x="7215206" y="5786454"/>
            <a:ext cx="1714512" cy="857256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a 5"/>
          <p:cNvSpPr/>
          <p:nvPr/>
        </p:nvSpPr>
        <p:spPr>
          <a:xfrm>
            <a:off x="1285852" y="3357560"/>
            <a:ext cx="2357454" cy="1571638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28" name="Elipsa 27"/>
          <p:cNvSpPr/>
          <p:nvPr/>
        </p:nvSpPr>
        <p:spPr>
          <a:xfrm>
            <a:off x="5572132" y="3286122"/>
            <a:ext cx="2357454" cy="1571638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16" name="Zaoblený obdélník 15"/>
          <p:cNvSpPr/>
          <p:nvPr/>
        </p:nvSpPr>
        <p:spPr>
          <a:xfrm>
            <a:off x="6143636" y="3571876"/>
            <a:ext cx="990600" cy="914400"/>
          </a:xfrm>
          <a:prstGeom prst="roundRect">
            <a:avLst>
              <a:gd name="adj" fmla="val 28912"/>
            </a:avLst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b="1" dirty="0" smtClean="0">
                <a:solidFill>
                  <a:schemeClr val="tx1"/>
                </a:solidFill>
                <a:latin typeface="Comic Sans MS" pitchFamily="66" charset="0"/>
              </a:rPr>
              <a:t>8</a:t>
            </a:r>
            <a:endParaRPr lang="sk-SK" sz="4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3214678" y="2071676"/>
            <a:ext cx="2724144" cy="914400"/>
          </a:xfrm>
          <a:prstGeom prst="roundRect">
            <a:avLst>
              <a:gd name="adj" fmla="val 34186"/>
            </a:avLst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dirty="0" smtClean="0">
                <a:solidFill>
                  <a:schemeClr val="tx1"/>
                </a:solidFill>
                <a:latin typeface="Comic Sans MS" pitchFamily="66" charset="0"/>
              </a:rPr>
              <a:t>5+2+1 </a:t>
            </a:r>
            <a:r>
              <a:rPr lang="sk-SK" sz="4400" b="1" dirty="0">
                <a:solidFill>
                  <a:schemeClr val="tx1"/>
                </a:solidFill>
                <a:latin typeface="Comic Sans MS" pitchFamily="66" charset="0"/>
              </a:rPr>
              <a:t>=</a:t>
            </a:r>
          </a:p>
        </p:txBody>
      </p:sp>
      <p:sp>
        <p:nvSpPr>
          <p:cNvPr id="22" name="Zaoblený obdélník 21">
            <a:hlinkClick r:id="" action="ppaction://noaction" highlightClick="1"/>
          </p:cNvPr>
          <p:cNvSpPr/>
          <p:nvPr/>
        </p:nvSpPr>
        <p:spPr>
          <a:xfrm>
            <a:off x="1928794" y="3571876"/>
            <a:ext cx="990600" cy="914400"/>
          </a:xfrm>
          <a:prstGeom prst="roundRect">
            <a:avLst>
              <a:gd name="adj" fmla="val 28912"/>
            </a:avLst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b="1" dirty="0" smtClean="0">
                <a:solidFill>
                  <a:schemeClr val="tx1"/>
                </a:solidFill>
                <a:latin typeface="Comic Sans MS" pitchFamily="66" charset="0"/>
              </a:rPr>
              <a:t>7</a:t>
            </a:r>
            <a:endParaRPr lang="sk-SK" sz="4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" name="Šipka doprava 3">
            <a:hlinkClick r:id="" action="ppaction://hlinkshowjump?jump=nextslide"/>
          </p:cNvPr>
          <p:cNvSpPr/>
          <p:nvPr/>
        </p:nvSpPr>
        <p:spPr>
          <a:xfrm>
            <a:off x="6929454" y="5643578"/>
            <a:ext cx="1714512" cy="857256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5130" name="TextovéPole 7"/>
          <p:cNvSpPr txBox="1">
            <a:spLocks noChangeArrowheads="1"/>
          </p:cNvSpPr>
          <p:nvPr/>
        </p:nvSpPr>
        <p:spPr bwMode="auto">
          <a:xfrm>
            <a:off x="0" y="214313"/>
            <a:ext cx="91440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k-SK" sz="2400" b="1" dirty="0" smtClean="0">
                <a:latin typeface="Calibri" pitchFamily="34" charset="0"/>
              </a:rPr>
              <a:t>Vložíme si do cvičenia vybrané tvary, vpíšeme príklad a výsledky. Ideme vkladať zvuk do objektov, v ktorých sú zapísané výsledky.</a:t>
            </a:r>
          </a:p>
          <a:p>
            <a:pPr algn="ctr"/>
            <a:r>
              <a:rPr lang="sk-SK" sz="2400" b="1" dirty="0" smtClean="0">
                <a:latin typeface="Calibri" pitchFamily="34" charset="0"/>
              </a:rPr>
              <a:t>Ja som vložila dva rôzne zvuky, spustením prezentácie </a:t>
            </a:r>
          </a:p>
          <a:p>
            <a:pPr algn="ctr"/>
            <a:r>
              <a:rPr lang="sk-SK" sz="2400" b="1" dirty="0" smtClean="0">
                <a:latin typeface="Calibri" pitchFamily="34" charset="0"/>
              </a:rPr>
              <a:t>si ich môžete vypočuť na snímke č. 5. Ďalej si ukážeme ako na to.</a:t>
            </a:r>
            <a:endParaRPr lang="sk-SK" sz="2400" b="1" dirty="0">
              <a:latin typeface="Calibri" pitchFamily="34" charset="0"/>
            </a:endParaRPr>
          </a:p>
          <a:p>
            <a:pPr algn="ctr"/>
            <a:r>
              <a:rPr lang="sk-SK" sz="2800" b="1" dirty="0" smtClean="0">
                <a:solidFill>
                  <a:srgbClr val="FF0000"/>
                </a:solidFill>
                <a:latin typeface="Calibri" pitchFamily="34" charset="0"/>
              </a:rPr>
              <a:t>Zlý výsledok                                             Dobrý výsledok</a:t>
            </a:r>
            <a:endParaRPr lang="sk-SK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9" name="Přímá spojovací šipka 8"/>
          <p:cNvCxnSpPr>
            <a:endCxn id="28" idx="0"/>
          </p:cNvCxnSpPr>
          <p:nvPr/>
        </p:nvCxnSpPr>
        <p:spPr>
          <a:xfrm rot="5400000">
            <a:off x="6661564" y="2518166"/>
            <a:ext cx="857252" cy="678661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>
            <a:endCxn id="6" idx="0"/>
          </p:cNvCxnSpPr>
          <p:nvPr/>
        </p:nvCxnSpPr>
        <p:spPr>
          <a:xfrm rot="16200000" flipH="1">
            <a:off x="1660904" y="2553885"/>
            <a:ext cx="1000128" cy="607221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 l="8398" r="7226" b="21875"/>
          <a:stretch>
            <a:fillRect/>
          </a:stretch>
        </p:blipFill>
        <p:spPr bwMode="auto">
          <a:xfrm>
            <a:off x="113126" y="1714488"/>
            <a:ext cx="8888030" cy="514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500034" y="214290"/>
            <a:ext cx="814393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k-SK" sz="2400" b="1" dirty="0" smtClean="0">
                <a:latin typeface="Calibri" pitchFamily="34" charset="0"/>
              </a:rPr>
              <a:t>Postupujeme cez </a:t>
            </a:r>
          </a:p>
          <a:p>
            <a:pPr algn="ctr"/>
            <a:r>
              <a:rPr lang="sk-SK" sz="2400" b="1" dirty="0" smtClean="0">
                <a:solidFill>
                  <a:srgbClr val="C00000"/>
                </a:solidFill>
                <a:latin typeface="Calibri" pitchFamily="34" charset="0"/>
              </a:rPr>
              <a:t>Vloženie – Akcia -  Nastavenie akcie – Prehrať zvuk.  </a:t>
            </a:r>
          </a:p>
          <a:p>
            <a:pPr algn="ctr"/>
            <a:r>
              <a:rPr lang="sk-SK" sz="2400" b="1" dirty="0" smtClean="0">
                <a:latin typeface="Calibri" pitchFamily="34" charset="0"/>
              </a:rPr>
              <a:t>V rozbalenej  tabuľke </a:t>
            </a:r>
            <a:r>
              <a:rPr lang="sk-SK" sz="2400" b="1" dirty="0" smtClean="0">
                <a:latin typeface="Calibri" pitchFamily="34" charset="0"/>
              </a:rPr>
              <a:t>si vyberieme  čo sa nám </a:t>
            </a:r>
            <a:r>
              <a:rPr lang="sk-SK" sz="2400" b="1" dirty="0" smtClean="0">
                <a:latin typeface="Calibri" pitchFamily="34" charset="0"/>
              </a:rPr>
              <a:t>hodí</a:t>
            </a:r>
          </a:p>
          <a:p>
            <a:pPr algn="ctr"/>
            <a:r>
              <a:rPr lang="sk-SK" sz="2400" b="1" dirty="0" smtClean="0">
                <a:latin typeface="Calibri" pitchFamily="34" charset="0"/>
              </a:rPr>
              <a:t> </a:t>
            </a:r>
            <a:r>
              <a:rPr lang="sk-SK" sz="2400" b="1" dirty="0" smtClean="0">
                <a:latin typeface="Calibri" pitchFamily="34" charset="0"/>
              </a:rPr>
              <a:t>a </a:t>
            </a:r>
            <a:r>
              <a:rPr lang="sk-SK" sz="2400" b="1" dirty="0" err="1" smtClean="0">
                <a:latin typeface="Calibri" pitchFamily="34" charset="0"/>
              </a:rPr>
              <a:t>klik</a:t>
            </a:r>
            <a:r>
              <a:rPr lang="sk-SK" sz="2400" b="1" dirty="0" smtClean="0">
                <a:latin typeface="Calibri" pitchFamily="34" charset="0"/>
              </a:rPr>
              <a:t> na </a:t>
            </a:r>
            <a:r>
              <a:rPr lang="sk-SK" sz="2400" b="1" dirty="0" smtClean="0">
                <a:solidFill>
                  <a:srgbClr val="C00000"/>
                </a:solidFill>
                <a:latin typeface="Calibri" pitchFamily="34" charset="0"/>
              </a:rPr>
              <a:t>OK</a:t>
            </a:r>
            <a:r>
              <a:rPr lang="sk-SK" sz="2400" b="1" dirty="0" smtClean="0">
                <a:latin typeface="Calibri" pitchFamily="34" charset="0"/>
              </a:rPr>
              <a:t>.</a:t>
            </a:r>
          </a:p>
          <a:p>
            <a:pPr algn="ctr"/>
            <a:endParaRPr lang="sk-SK" sz="24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" name="Elipsa 4"/>
          <p:cNvSpPr/>
          <p:nvPr/>
        </p:nvSpPr>
        <p:spPr>
          <a:xfrm>
            <a:off x="71438" y="1785926"/>
            <a:ext cx="642910" cy="428649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6" name="Elipsa 5"/>
          <p:cNvSpPr/>
          <p:nvPr/>
        </p:nvSpPr>
        <p:spPr>
          <a:xfrm>
            <a:off x="2714612" y="2071657"/>
            <a:ext cx="428628" cy="428649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7" name="Elipsa 6"/>
          <p:cNvSpPr/>
          <p:nvPr/>
        </p:nvSpPr>
        <p:spPr>
          <a:xfrm>
            <a:off x="5857884" y="2928934"/>
            <a:ext cx="1285884" cy="428649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8" name="Elipsa 7"/>
          <p:cNvSpPr/>
          <p:nvPr/>
        </p:nvSpPr>
        <p:spPr>
          <a:xfrm>
            <a:off x="6143636" y="6215082"/>
            <a:ext cx="1000132" cy="285752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9" name="Elipsa 8"/>
          <p:cNvSpPr/>
          <p:nvPr/>
        </p:nvSpPr>
        <p:spPr>
          <a:xfrm>
            <a:off x="6072198" y="5357826"/>
            <a:ext cx="1000132" cy="214314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11" name="Šipka doprava 10">
            <a:hlinkClick r:id="" action="ppaction://hlinkshowjump?jump=nextslide"/>
          </p:cNvPr>
          <p:cNvSpPr/>
          <p:nvPr/>
        </p:nvSpPr>
        <p:spPr>
          <a:xfrm>
            <a:off x="7929586" y="5857892"/>
            <a:ext cx="1071570" cy="857256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>
            <a:hlinkClick r:id="" action="ppaction://noaction">
              <a:snd r:embed="rId2" name="evilaf07.wav"/>
            </a:hlinkClick>
          </p:cNvPr>
          <p:cNvPicPr>
            <a:picLocks noChangeAspect="1" noChangeArrowheads="1"/>
          </p:cNvPicPr>
          <p:nvPr/>
        </p:nvPicPr>
        <p:blipFill>
          <a:blip r:embed="rId3"/>
          <a:srcRect l="5859" t="3750" r="39062" b="31562"/>
          <a:stretch>
            <a:fillRect/>
          </a:stretch>
        </p:blipFill>
        <p:spPr bwMode="auto">
          <a:xfrm>
            <a:off x="714348" y="1214398"/>
            <a:ext cx="7688385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0" y="142852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k-SK" b="1" dirty="0" smtClean="0">
                <a:latin typeface="Calibri" pitchFamily="34" charset="0"/>
              </a:rPr>
              <a:t>Ak sa vám nehodia zvuky, ktoré sú predvolené, môžete si vybrať  v tabuľke možnosť</a:t>
            </a:r>
            <a:r>
              <a:rPr lang="sk-SK" b="1" dirty="0" smtClean="0">
                <a:latin typeface="Calibri" pitchFamily="34" charset="0"/>
              </a:rPr>
              <a:t> </a:t>
            </a:r>
            <a:r>
              <a:rPr lang="sk-SK" b="1" u="sng" dirty="0" smtClean="0">
                <a:solidFill>
                  <a:srgbClr val="C00000"/>
                </a:solidFill>
                <a:latin typeface="Calibri" pitchFamily="34" charset="0"/>
              </a:rPr>
              <a:t>Iný zvuk</a:t>
            </a:r>
            <a:r>
              <a:rPr lang="sk-SK" b="1" dirty="0" smtClean="0">
                <a:solidFill>
                  <a:srgbClr val="C00000"/>
                </a:solidFill>
                <a:latin typeface="Calibri" pitchFamily="34" charset="0"/>
              </a:rPr>
              <a:t>, ten si vyberieme v iných priečinkoch nášho počítača.  </a:t>
            </a:r>
            <a:r>
              <a:rPr lang="sk-SK" b="1" dirty="0" smtClean="0">
                <a:latin typeface="Calibri" pitchFamily="34" charset="0"/>
              </a:rPr>
              <a:t>Predpokladám, že iný zvuk už máme stiahnutý  v PC z </a:t>
            </a:r>
            <a:r>
              <a:rPr lang="sk-SK" b="1" dirty="0" err="1" smtClean="0">
                <a:latin typeface="Calibri" pitchFamily="34" charset="0"/>
              </a:rPr>
              <a:t>netu</a:t>
            </a:r>
            <a:r>
              <a:rPr lang="sk-SK" b="1" dirty="0" smtClean="0">
                <a:latin typeface="Calibri" pitchFamily="34" charset="0"/>
              </a:rPr>
              <a:t>. Dvojklikom zvuk vložíme a potvrdíme </a:t>
            </a:r>
            <a:r>
              <a:rPr lang="sk-SK" b="1" dirty="0" smtClean="0">
                <a:solidFill>
                  <a:srgbClr val="C00000"/>
                </a:solidFill>
                <a:latin typeface="Calibri" pitchFamily="34" charset="0"/>
              </a:rPr>
              <a:t>OK</a:t>
            </a:r>
            <a:r>
              <a:rPr lang="sk-SK" b="1" dirty="0" smtClean="0">
                <a:latin typeface="Calibri" pitchFamily="34" charset="0"/>
              </a:rPr>
              <a:t>.</a:t>
            </a:r>
            <a:endParaRPr lang="sk-SK" b="1" dirty="0" smtClean="0">
              <a:latin typeface="Calibri" pitchFamily="34" charset="0"/>
            </a:endParaRPr>
          </a:p>
          <a:p>
            <a:pPr algn="ctr"/>
            <a:endParaRPr lang="sk-SK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" name="Elipsa 4"/>
          <p:cNvSpPr/>
          <p:nvPr/>
        </p:nvSpPr>
        <p:spPr>
          <a:xfrm>
            <a:off x="1071538" y="5643578"/>
            <a:ext cx="857256" cy="428649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6" name="Elipsa 5"/>
          <p:cNvSpPr/>
          <p:nvPr/>
        </p:nvSpPr>
        <p:spPr>
          <a:xfrm>
            <a:off x="3000364" y="6357958"/>
            <a:ext cx="428628" cy="428649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7" name="Elipsa 6"/>
          <p:cNvSpPr/>
          <p:nvPr/>
        </p:nvSpPr>
        <p:spPr>
          <a:xfrm>
            <a:off x="4500562" y="2214554"/>
            <a:ext cx="1285884" cy="428649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8" name="Elipsa 7"/>
          <p:cNvSpPr/>
          <p:nvPr/>
        </p:nvSpPr>
        <p:spPr>
          <a:xfrm>
            <a:off x="5643570" y="6072206"/>
            <a:ext cx="1000132" cy="285752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9" name="Šipka doprava 8">
            <a:hlinkClick r:id="" action="ppaction://hlinkshowjump?jump=nextslide"/>
          </p:cNvPr>
          <p:cNvSpPr/>
          <p:nvPr/>
        </p:nvSpPr>
        <p:spPr>
          <a:xfrm>
            <a:off x="7929586" y="5857892"/>
            <a:ext cx="1071570" cy="857256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a 5"/>
          <p:cNvSpPr/>
          <p:nvPr/>
        </p:nvSpPr>
        <p:spPr>
          <a:xfrm>
            <a:off x="1285852" y="3357560"/>
            <a:ext cx="2357454" cy="1571638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28" name="Elipsa 27"/>
          <p:cNvSpPr/>
          <p:nvPr/>
        </p:nvSpPr>
        <p:spPr>
          <a:xfrm>
            <a:off x="5572132" y="3286122"/>
            <a:ext cx="2357454" cy="1571638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16" name="Zaoblený obdélník 15">
            <a:hlinkClick r:id="" action="ppaction://noaction" highlightClick="1">
              <a:snd r:embed="rId2" name="chimes.wav" builtIn="1"/>
            </a:hlinkClick>
          </p:cNvPr>
          <p:cNvSpPr/>
          <p:nvPr/>
        </p:nvSpPr>
        <p:spPr>
          <a:xfrm>
            <a:off x="5767770" y="3553190"/>
            <a:ext cx="990600" cy="914400"/>
          </a:xfrm>
          <a:prstGeom prst="roundRect">
            <a:avLst>
              <a:gd name="adj" fmla="val 28912"/>
            </a:avLst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b="1" dirty="0" smtClean="0">
                <a:solidFill>
                  <a:schemeClr val="tx1"/>
                </a:solidFill>
                <a:latin typeface="Comic Sans MS" pitchFamily="66" charset="0"/>
              </a:rPr>
              <a:t>8</a:t>
            </a:r>
            <a:endParaRPr lang="sk-SK" sz="4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9" name="Picture 13" descr="C:\Documents and Settings\Uzivatel\Desktop\textúry, vzory na diplomy\vianrozrob\vanoce23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3500436"/>
            <a:ext cx="967154" cy="967154"/>
          </a:xfrm>
          <a:prstGeom prst="roundRect">
            <a:avLst>
              <a:gd name="adj" fmla="val 26241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" name="Zaoblený obdélník 19"/>
          <p:cNvSpPr/>
          <p:nvPr/>
        </p:nvSpPr>
        <p:spPr>
          <a:xfrm>
            <a:off x="3214678" y="2071676"/>
            <a:ext cx="2724144" cy="914400"/>
          </a:xfrm>
          <a:prstGeom prst="roundRect">
            <a:avLst>
              <a:gd name="adj" fmla="val 34186"/>
            </a:avLst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400" b="1" dirty="0" smtClean="0">
                <a:solidFill>
                  <a:schemeClr val="tx1"/>
                </a:solidFill>
                <a:latin typeface="Comic Sans MS" pitchFamily="66" charset="0"/>
              </a:rPr>
              <a:t>5+2+1 </a:t>
            </a:r>
            <a:r>
              <a:rPr lang="sk-SK" sz="4400" b="1" dirty="0">
                <a:solidFill>
                  <a:schemeClr val="tx1"/>
                </a:solidFill>
                <a:latin typeface="Comic Sans MS" pitchFamily="66" charset="0"/>
              </a:rPr>
              <a:t>=</a:t>
            </a:r>
          </a:p>
        </p:txBody>
      </p:sp>
      <p:sp>
        <p:nvSpPr>
          <p:cNvPr id="22" name="Zaoblený obdélník 21">
            <a:hlinkClick r:id="" action="ppaction://noaction" highlightClick="1">
              <a:snd r:embed="rId4" name="evilaf07.wav"/>
            </a:hlinkClick>
          </p:cNvPr>
          <p:cNvSpPr/>
          <p:nvPr/>
        </p:nvSpPr>
        <p:spPr>
          <a:xfrm>
            <a:off x="1566866" y="3643304"/>
            <a:ext cx="990600" cy="914400"/>
          </a:xfrm>
          <a:prstGeom prst="roundRect">
            <a:avLst>
              <a:gd name="adj" fmla="val 28912"/>
            </a:avLst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b="1" dirty="0" smtClean="0">
                <a:solidFill>
                  <a:schemeClr val="tx1"/>
                </a:solidFill>
                <a:latin typeface="Comic Sans MS" pitchFamily="66" charset="0"/>
              </a:rPr>
              <a:t>7</a:t>
            </a:r>
            <a:endParaRPr lang="sk-SK" sz="4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23" name="Picture 13" descr="C:\Documents and Settings\Uzivatel\Desktop\niečo pre drobcov\gif-anime-msn-43-gratuit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54506" y="3643304"/>
            <a:ext cx="952825" cy="890954"/>
          </a:xfrm>
          <a:prstGeom prst="roundRect">
            <a:avLst>
              <a:gd name="adj" fmla="val 22566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Šipka doprava 3">
            <a:hlinkClick r:id="" action="ppaction://hlinkshowjump?jump=nextslide"/>
          </p:cNvPr>
          <p:cNvSpPr/>
          <p:nvPr/>
        </p:nvSpPr>
        <p:spPr>
          <a:xfrm>
            <a:off x="6929454" y="5643578"/>
            <a:ext cx="1714512" cy="857256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5130" name="TextovéPole 7"/>
          <p:cNvSpPr txBox="1">
            <a:spLocks noChangeArrowheads="1"/>
          </p:cNvSpPr>
          <p:nvPr/>
        </p:nvSpPr>
        <p:spPr bwMode="auto">
          <a:xfrm>
            <a:off x="357158" y="214313"/>
            <a:ext cx="850109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k-SK" sz="2800" b="1" dirty="0" smtClean="0">
                <a:latin typeface="Calibri" pitchFamily="34" charset="0"/>
              </a:rPr>
              <a:t>Takto to nakoniec vyzerá, ak </a:t>
            </a:r>
            <a:r>
              <a:rPr lang="sk-SK" sz="2800" b="1" dirty="0" smtClean="0">
                <a:latin typeface="Calibri" pitchFamily="34" charset="0"/>
              </a:rPr>
              <a:t> už máme zvuk vložený.</a:t>
            </a:r>
            <a:r>
              <a:rPr lang="sk-SK" sz="2800" b="1" dirty="0" smtClean="0">
                <a:latin typeface="Calibri" pitchFamily="34" charset="0"/>
              </a:rPr>
              <a:t> </a:t>
            </a:r>
            <a:endParaRPr lang="sk-SK" sz="2800" b="1" dirty="0">
              <a:latin typeface="Calibri" pitchFamily="34" charset="0"/>
            </a:endParaRPr>
          </a:p>
          <a:p>
            <a:pPr algn="ctr"/>
            <a:r>
              <a:rPr lang="sk-SK" sz="2800" b="1" dirty="0" smtClean="0">
                <a:solidFill>
                  <a:srgbClr val="FF0000"/>
                </a:solidFill>
                <a:latin typeface="Calibri" pitchFamily="34" charset="0"/>
              </a:rPr>
              <a:t>Zlý výsledok                                             Dobrý výsledok</a:t>
            </a:r>
            <a:endParaRPr lang="sk-SK" sz="28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9" name="Přímá spojovací šipka 8"/>
          <p:cNvCxnSpPr>
            <a:endCxn id="28" idx="0"/>
          </p:cNvCxnSpPr>
          <p:nvPr/>
        </p:nvCxnSpPr>
        <p:spPr>
          <a:xfrm rot="5400000">
            <a:off x="6090060" y="1803786"/>
            <a:ext cx="2143136" cy="821537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>
            <a:endCxn id="6" idx="0"/>
          </p:cNvCxnSpPr>
          <p:nvPr/>
        </p:nvCxnSpPr>
        <p:spPr>
          <a:xfrm rot="16200000" flipH="1">
            <a:off x="910804" y="1803785"/>
            <a:ext cx="2214574" cy="89297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bdélník 24">
            <a:hlinkClick r:id="rId6"/>
          </p:cNvPr>
          <p:cNvSpPr/>
          <p:nvPr/>
        </p:nvSpPr>
        <p:spPr>
          <a:xfrm>
            <a:off x="3286116" y="4929198"/>
            <a:ext cx="2714644" cy="150019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Zaujímavé zvuky </a:t>
            </a:r>
          </a:p>
          <a:p>
            <a:pPr algn="ctr"/>
            <a:r>
              <a:rPr lang="sk-SK" dirty="0" smtClean="0"/>
              <a:t>si môžete stiahnuť aj tu.</a:t>
            </a:r>
            <a:endParaRPr lang="sk-SK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22222E-6 L 0.00416 -0.2317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ovéPole 7"/>
          <p:cNvSpPr txBox="1">
            <a:spLocks noChangeArrowheads="1"/>
          </p:cNvSpPr>
          <p:nvPr/>
        </p:nvSpPr>
        <p:spPr bwMode="auto">
          <a:xfrm>
            <a:off x="285750" y="2714620"/>
            <a:ext cx="885825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k-SK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Prajem </a:t>
            </a:r>
            <a:r>
              <a:rPr lang="sk-SK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veľa chuti </a:t>
            </a:r>
            <a:r>
              <a:rPr lang="sk-SK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do </a:t>
            </a:r>
            <a:r>
              <a:rPr lang="sk-SK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práce </a:t>
            </a:r>
            <a:endParaRPr lang="sk-SK" sz="3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sk-SK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pri </a:t>
            </a:r>
            <a:r>
              <a:rPr lang="sk-SK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tvorbe i - cvičení!     </a:t>
            </a:r>
          </a:p>
          <a:p>
            <a:pPr algn="ctr"/>
            <a:r>
              <a:rPr lang="sk-SK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E.M</a:t>
            </a:r>
            <a:r>
              <a:rPr lang="sk-SK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.</a:t>
            </a:r>
          </a:p>
          <a:p>
            <a:pPr algn="ctr"/>
            <a:endParaRPr lang="sk-SK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0243" name="Picture 14" descr="C:\Documents and Settings\Uzivatel\Desktop\priečinky\s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4572008"/>
            <a:ext cx="1190625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234</Words>
  <PresentationFormat>Předvádění na obrazovce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Elena Maninová</cp:lastModifiedBy>
  <cp:revision>111</cp:revision>
  <dcterms:modified xsi:type="dcterms:W3CDTF">2011-11-29T20:43:15Z</dcterms:modified>
</cp:coreProperties>
</file>